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8" r:id="rId6"/>
    <p:sldId id="259" r:id="rId7"/>
    <p:sldId id="296" r:id="rId8"/>
    <p:sldId id="297" r:id="rId9"/>
    <p:sldId id="298" r:id="rId10"/>
    <p:sldId id="299" r:id="rId11"/>
    <p:sldId id="300" r:id="rId12"/>
    <p:sldId id="303" r:id="rId13"/>
    <p:sldId id="305" r:id="rId14"/>
    <p:sldId id="294" r:id="rId15"/>
    <p:sldId id="306" r:id="rId16"/>
    <p:sldId id="307" r:id="rId17"/>
    <p:sldId id="308" r:id="rId18"/>
    <p:sldId id="309" r:id="rId19"/>
    <p:sldId id="290" r:id="rId20"/>
  </p:sldIdLst>
  <p:sldSz cx="12192000" cy="6858000"/>
  <p:notesSz cx="7099300" cy="10234613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2" orient="horz" pos="482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orient="horz" pos="5967">
          <p15:clr>
            <a:srgbClr val="A4A3A4"/>
          </p15:clr>
        </p15:guide>
        <p15:guide id="6" pos="2440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4028">
          <p15:clr>
            <a:srgbClr val="A4A3A4"/>
          </p15:clr>
        </p15:guide>
        <p15:guide id="9" pos="626">
          <p15:clr>
            <a:srgbClr val="A4A3A4"/>
          </p15:clr>
        </p15:guide>
        <p15:guide id="10" pos="38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1" name="huangwenyong" initials="h" lastIdx="22" clrIdx="1"/>
  <p:cmAuthor id="2" name="c00224892" initials="C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003264"/>
    <a:srgbClr val="003250"/>
    <a:srgbClr val="C00000"/>
    <a:srgbClr val="990000"/>
    <a:srgbClr val="FF0909"/>
    <a:srgbClr val="CF6B63"/>
    <a:srgbClr val="E7CCC7"/>
    <a:srgbClr val="FFC1C1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92638" autoAdjust="0"/>
  </p:normalViewPr>
  <p:slideViewPr>
    <p:cSldViewPr showGuides="1">
      <p:cViewPr varScale="1">
        <p:scale>
          <a:sx n="101" d="100"/>
          <a:sy n="101" d="100"/>
        </p:scale>
        <p:origin x="1230" y="108"/>
      </p:cViewPr>
      <p:guideLst>
        <p:guide orient="horz" pos="459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576"/>
    </p:cViewPr>
  </p:sorterViewPr>
  <p:notesViewPr>
    <p:cSldViewPr showGuides="1">
      <p:cViewPr varScale="1">
        <p:scale>
          <a:sx n="55" d="100"/>
          <a:sy n="55" d="100"/>
        </p:scale>
        <p:origin x="3331" y="48"/>
      </p:cViewPr>
      <p:guideLst>
        <p:guide orient="horz" pos="482"/>
        <p:guide orient="horz" pos="2908"/>
        <p:guide orient="horz" pos="5967"/>
        <p:guide pos="2440"/>
        <p:guide pos="431"/>
        <p:guide pos="4028"/>
        <p:guide pos="626"/>
        <p:guide pos="38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744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3903" y="4616450"/>
            <a:ext cx="5931494" cy="51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dirty="0"/>
              <a:t>Click here to add content</a:t>
            </a:r>
          </a:p>
          <a:p>
            <a:pPr lvl="1"/>
            <a:r>
              <a:rPr lang="en-US" altLang="zh-CN" noProof="0" dirty="0"/>
              <a:t>Click here to add content</a:t>
            </a:r>
          </a:p>
          <a:p>
            <a:pPr lvl="2"/>
            <a:r>
              <a:rPr lang="en-US" altLang="zh-CN" noProof="0" dirty="0"/>
              <a:t>Click here to add content</a:t>
            </a:r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3903" y="765609"/>
            <a:ext cx="5931493" cy="3336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8167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itchFamily="2" charset="2"/>
      <a:buChar char="l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541338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p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n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orient="horz" pos="29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幻灯片图像占位符 16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18" name="备注占位符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97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80594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324244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424014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290013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3337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363924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94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87479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92923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247713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397922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27108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341290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  <p:extLst>
      <p:ext uri="{BB962C8B-B14F-4D97-AF65-F5344CB8AC3E}">
        <p14:creationId xmlns:p14="http://schemas.microsoft.com/office/powerpoint/2010/main" val="12704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7508034"/>
              </p:ext>
            </p:extLst>
          </p:nvPr>
        </p:nvGraphicFramePr>
        <p:xfrm>
          <a:off x="1007533" y="1254489"/>
          <a:ext cx="10464801" cy="1082675"/>
        </p:xfrm>
        <a:graphic>
          <a:graphicData uri="http://schemas.openxmlformats.org/drawingml/2006/table">
            <a:tbl>
              <a:tblPr/>
              <a:tblGrid>
                <a:gridCol w="3120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5112825"/>
              </p:ext>
            </p:extLst>
          </p:nvPr>
        </p:nvGraphicFramePr>
        <p:xfrm>
          <a:off x="1007533" y="2776901"/>
          <a:ext cx="10464800" cy="3038475"/>
        </p:xfrm>
        <a:graphic>
          <a:graphicData uri="http://schemas.openxmlformats.org/drawingml/2006/table">
            <a:tbl>
              <a:tblPr/>
              <a:tblGrid>
                <a:gridCol w="312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3" y="1825691"/>
            <a:ext cx="3120248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81" y="1825691"/>
            <a:ext cx="196821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25691"/>
            <a:ext cx="302433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0336" y="1825691"/>
            <a:ext cx="235199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5" y="337386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7781" y="337386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37386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20336" y="3337858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280323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algn="l" defTabSz="1001624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修订记录</a:t>
            </a: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8904312" y="296652"/>
            <a:ext cx="277230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i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本页不打印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435" y="3877918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7781" y="3877918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877918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20336" y="3841914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435" y="434597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6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7781" y="434597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7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34597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8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20336" y="434597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9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435" y="488603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0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7781" y="488603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1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488603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2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20336" y="488603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73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435" y="535408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4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7781" y="535408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5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535408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6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20336" y="5354082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4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5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此版式用于每一节的总结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本节小结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Freeform 6"/>
          <p:cNvSpPr>
            <a:spLocks/>
          </p:cNvSpPr>
          <p:nvPr userDrawn="1"/>
        </p:nvSpPr>
        <p:spPr bwMode="auto">
          <a:xfrm>
            <a:off x="3717095" y="296368"/>
            <a:ext cx="847490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36117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本章总结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3717095" y="296368"/>
            <a:ext cx="847490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36117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更多信息</a:t>
            </a:r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717095" y="296368"/>
            <a:ext cx="847490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6117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学习推荐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717095" y="296368"/>
            <a:ext cx="847490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6117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234241" y="2642208"/>
            <a:ext cx="2729560" cy="1573584"/>
            <a:chOff x="4826327" y="2503488"/>
            <a:chExt cx="2729560" cy="1573584"/>
          </a:xfrm>
        </p:grpSpPr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9D36E720-0E25-41AB-8346-B547D8B8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327" y="3443951"/>
              <a:ext cx="158311" cy="63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hangingPunct="0">
                <a:buSzPct val="100000"/>
                <a:defRPr/>
              </a:pPr>
              <a:endParaRPr lang="zh-CN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  <a:sym typeface="FrutigerNext LT Regular" pitchFamily="34" charset="0"/>
              </a:endParaRP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11ED55EC-FD16-4B98-B04D-4605D3C0D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286" y="2503488"/>
              <a:ext cx="1735601" cy="91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fontAlgn="base" hangingPunct="0">
                <a:buSzPct val="100000"/>
                <a:defRPr/>
              </a:pPr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FrutigerNext LT Regular" pitchFamily="34" charset="0"/>
                </a:rPr>
                <a:t>谢 谢</a:t>
              </a:r>
              <a:endParaRPr lang="zh-CN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FrutigerNext LT Regular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1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E87BC-2FB1-46C6-94AD-3FA338657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2638"/>
            <a:ext cx="12192000" cy="3719908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7FCECA8A-EA62-43C7-BD6B-A4B3D88BC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151780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="0" dirty="0">
                <a:latin typeface="+mn-lt"/>
                <a:ea typeface="+mn-ea"/>
              </a:rPr>
              <a:t>版权所有</a:t>
            </a:r>
            <a:r>
              <a:rPr lang="en-US" altLang="zh-CN" sz="1200" b="0" dirty="0">
                <a:latin typeface="+mn-lt"/>
                <a:ea typeface="+mn-ea"/>
              </a:rPr>
              <a:t>© 2019 </a:t>
            </a:r>
            <a:r>
              <a:rPr lang="zh-CN" altLang="en-US" sz="1200" b="0" dirty="0">
                <a:latin typeface="+mn-lt"/>
                <a:ea typeface="+mn-ea"/>
              </a:rPr>
              <a:t>华为技术有限公司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43616404-BDDF-47BC-8674-A34119DD1C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64862" y="4113076"/>
            <a:ext cx="1338784" cy="2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15" tIns="40059" rIns="80115" bIns="40059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solidFill>
                  <a:schemeClr val="bg1"/>
                </a:solidFill>
                <a:ea typeface="MS PGothic" pitchFamily="34" charset="-128"/>
              </a:rPr>
              <a:t>www.huawei.com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54" y="5265204"/>
            <a:ext cx="1072800" cy="1093042"/>
          </a:xfrm>
          <a:prstGeom prst="rect">
            <a:avLst/>
          </a:prstGeom>
        </p:spPr>
      </p:pic>
      <p:sp>
        <p:nvSpPr>
          <p:cNvPr id="16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1233488"/>
            <a:ext cx="8016792" cy="2482850"/>
          </a:xfrm>
          <a:ln algn="ctr"/>
        </p:spPr>
        <p:txBody>
          <a:bodyPr lIns="87802" tIns="43901" rIns="87802" bIns="43901"/>
          <a:lstStyle>
            <a:lvl1pPr defTabSz="784225" eaLnBrk="0" hangingPunct="0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083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286" y="292385"/>
            <a:ext cx="10560048" cy="8683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75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E87BC-2FB1-46C6-94AD-3FA338657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2638"/>
            <a:ext cx="12192000" cy="3719908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7FCECA8A-EA62-43C7-BD6B-A4B3D88BC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151780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="0" dirty="0">
                <a:latin typeface="+mn-lt"/>
                <a:ea typeface="+mn-ea"/>
              </a:rPr>
              <a:t>版权所有</a:t>
            </a:r>
            <a:r>
              <a:rPr lang="en-US" altLang="zh-CN" sz="1200" b="0" dirty="0">
                <a:latin typeface="+mn-lt"/>
                <a:ea typeface="+mn-ea"/>
              </a:rPr>
              <a:t>© 2019 </a:t>
            </a:r>
            <a:r>
              <a:rPr lang="zh-CN" altLang="en-US" sz="1200" b="0" dirty="0">
                <a:latin typeface="+mn-lt"/>
                <a:ea typeface="+mn-ea"/>
              </a:rPr>
              <a:t>华为技术有限公司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43616404-BDDF-47BC-8674-A34119DD1C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64862" y="4113076"/>
            <a:ext cx="1338784" cy="2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15" tIns="40059" rIns="80115" bIns="40059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solidFill>
                  <a:schemeClr val="bg1"/>
                </a:solidFill>
                <a:ea typeface="MS PGothic" pitchFamily="34" charset="-128"/>
              </a:rPr>
              <a:t>www.huawei.com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54" y="5265204"/>
            <a:ext cx="1072800" cy="1093042"/>
          </a:xfrm>
          <a:prstGeom prst="rect">
            <a:avLst/>
          </a:prstGeom>
        </p:spPr>
      </p:pic>
      <p:sp>
        <p:nvSpPr>
          <p:cNvPr id="16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1233488"/>
            <a:ext cx="8016792" cy="2482850"/>
          </a:xfrm>
          <a:ln algn="ctr"/>
        </p:spPr>
        <p:txBody>
          <a:bodyPr lIns="87802" tIns="43901" rIns="87802" bIns="43901"/>
          <a:lstStyle>
            <a:lvl1pPr defTabSz="784225" eaLnBrk="0" hangingPunct="0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1209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E87BC-2FB1-46C6-94AD-3FA338657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2638"/>
            <a:ext cx="12192000" cy="3719908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7FCECA8A-EA62-43C7-BD6B-A4B3D88BC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151780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="0" dirty="0">
                <a:latin typeface="+mn-lt"/>
                <a:ea typeface="+mn-ea"/>
              </a:rPr>
              <a:t>版权所有</a:t>
            </a:r>
            <a:r>
              <a:rPr lang="en-US" altLang="zh-CN" sz="1200" b="0" dirty="0">
                <a:latin typeface="+mn-lt"/>
                <a:ea typeface="+mn-ea"/>
              </a:rPr>
              <a:t>© 2019 </a:t>
            </a:r>
            <a:r>
              <a:rPr lang="zh-CN" altLang="en-US" sz="1200" b="0" dirty="0">
                <a:latin typeface="+mn-lt"/>
                <a:ea typeface="+mn-ea"/>
              </a:rPr>
              <a:t>华为技术有限公司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43616404-BDDF-47BC-8674-A34119DD1C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64862" y="4113076"/>
            <a:ext cx="1338784" cy="2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15" tIns="40059" rIns="80115" bIns="40059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solidFill>
                  <a:schemeClr val="bg1"/>
                </a:solidFill>
                <a:ea typeface="MS PGothic" pitchFamily="34" charset="-128"/>
              </a:rPr>
              <a:t>www.huawei.com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54" y="5265204"/>
            <a:ext cx="1072800" cy="1093042"/>
          </a:xfrm>
          <a:prstGeom prst="rect">
            <a:avLst/>
          </a:prstGeom>
        </p:spPr>
      </p:pic>
      <p:sp>
        <p:nvSpPr>
          <p:cNvPr id="16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1233488"/>
            <a:ext cx="8016792" cy="2482850"/>
          </a:xfrm>
          <a:ln algn="ctr"/>
        </p:spPr>
        <p:txBody>
          <a:bodyPr lIns="87802" tIns="43901" rIns="87802" bIns="43901"/>
          <a:lstStyle>
            <a:lvl1pPr defTabSz="784225" eaLnBrk="0" hangingPunct="0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266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</p:spPr>
        <p:txBody>
          <a:bodyPr/>
          <a:lstStyle>
            <a:lvl1pPr marL="0" indent="0" algn="l" defTabSz="8016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+mn-ea"/>
                <a:ea typeface="+mn-ea"/>
                <a:cs typeface="Arial" pitchFamily="34" charset="0"/>
              </a:rPr>
              <a:t>版权所有</a:t>
            </a:r>
            <a:r>
              <a:rPr lang="en-US" altLang="zh-CN" sz="1200" baseline="0" dirty="0">
                <a:latin typeface="+mn-ea"/>
                <a:ea typeface="+mn-ea"/>
                <a:cs typeface="Arial" pitchFamily="34" charset="0"/>
              </a:rPr>
              <a:t>© 2019 </a:t>
            </a:r>
            <a:r>
              <a:rPr lang="zh-CN" altLang="en-US" sz="1200" baseline="0" dirty="0">
                <a:latin typeface="+mn-ea"/>
                <a:ea typeface="+mn-ea"/>
                <a:cs typeface="Arial" pitchFamily="34" charset="0"/>
              </a:rPr>
              <a:t>华为技术有限公司</a:t>
            </a:r>
          </a:p>
        </p:txBody>
      </p:sp>
      <p:pic>
        <p:nvPicPr>
          <p:cNvPr id="1027" name="Picture 3" descr="C:\Users\YOYO\Desktop\郑莉\华为公司标志 Huawei Coroporate Logo_2018\PNG\竖版华为公司标志 Vertical Version of Huawei Corporate Logo_20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65" y="6093296"/>
            <a:ext cx="772549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#本节小结(可选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7" rIns="99941" bIns="49967" rtlCol="0">
            <a:spAutoFit/>
          </a:bodyPr>
          <a:lstStyle/>
          <a:p>
            <a:pPr defTabSz="1001223" eaLnBrk="0" fontAlgn="auto" hangingPunct="0"/>
            <a:r>
              <a:rPr lang="zh-CN" altLang="en-US" sz="3499" b="1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本节小结</a:t>
            </a:r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 bwMode="auto">
          <a:xfrm>
            <a:off x="466221" y="1248074"/>
            <a:ext cx="1127986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164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前言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7" name="Freeform 6"/>
          <p:cNvSpPr>
            <a:spLocks/>
          </p:cNvSpPr>
          <p:nvPr userDrawn="1"/>
        </p:nvSpPr>
        <p:spPr bwMode="auto">
          <a:xfrm>
            <a:off x="2847918" y="296368"/>
            <a:ext cx="934860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9995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10211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4"/>
              <a:gd name="connsiteY0" fmla="*/ 0 h 10000"/>
              <a:gd name="connsiteX1" fmla="*/ 0 w 10214"/>
              <a:gd name="connsiteY1" fmla="*/ 0 h 10000"/>
              <a:gd name="connsiteX2" fmla="*/ 189 w 10214"/>
              <a:gd name="connsiteY2" fmla="*/ 5021 h 10000"/>
              <a:gd name="connsiteX3" fmla="*/ 0 w 10214"/>
              <a:gd name="connsiteY3" fmla="*/ 9994 h 10000"/>
              <a:gd name="connsiteX4" fmla="*/ 10211 w 10214"/>
              <a:gd name="connsiteY4" fmla="*/ 10000 h 10000"/>
              <a:gd name="connsiteX5" fmla="*/ 10214 w 10214"/>
              <a:gd name="connsiteY5" fmla="*/ 6152 h 10000"/>
              <a:gd name="connsiteX6" fmla="*/ 10211 w 1021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4" h="10000">
                <a:moveTo>
                  <a:pt x="10211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10211" y="10000"/>
                </a:lnTo>
                <a:cubicBezTo>
                  <a:pt x="10209" y="8184"/>
                  <a:pt x="10214" y="8051"/>
                  <a:pt x="10214" y="6152"/>
                </a:cubicBezTo>
                <a:cubicBezTo>
                  <a:pt x="10212" y="3296"/>
                  <a:pt x="10212" y="2674"/>
                  <a:pt x="10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2742547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9" name="Freeform 6"/>
          <p:cNvSpPr>
            <a:spLocks/>
          </p:cNvSpPr>
          <p:nvPr userDrawn="1"/>
        </p:nvSpPr>
        <p:spPr bwMode="auto">
          <a:xfrm>
            <a:off x="2847918" y="296368"/>
            <a:ext cx="934860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9995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10211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4"/>
              <a:gd name="connsiteY0" fmla="*/ 0 h 10000"/>
              <a:gd name="connsiteX1" fmla="*/ 0 w 10214"/>
              <a:gd name="connsiteY1" fmla="*/ 0 h 10000"/>
              <a:gd name="connsiteX2" fmla="*/ 189 w 10214"/>
              <a:gd name="connsiteY2" fmla="*/ 5021 h 10000"/>
              <a:gd name="connsiteX3" fmla="*/ 0 w 10214"/>
              <a:gd name="connsiteY3" fmla="*/ 9994 h 10000"/>
              <a:gd name="connsiteX4" fmla="*/ 10211 w 10214"/>
              <a:gd name="connsiteY4" fmla="*/ 10000 h 10000"/>
              <a:gd name="connsiteX5" fmla="*/ 10214 w 10214"/>
              <a:gd name="connsiteY5" fmla="*/ 6152 h 10000"/>
              <a:gd name="connsiteX6" fmla="*/ 10211 w 1021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4" h="10000">
                <a:moveTo>
                  <a:pt x="10211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10211" y="10000"/>
                </a:lnTo>
                <a:cubicBezTo>
                  <a:pt x="10209" y="8184"/>
                  <a:pt x="10214" y="8051"/>
                  <a:pt x="10214" y="6152"/>
                </a:cubicBezTo>
                <a:cubicBezTo>
                  <a:pt x="10212" y="3296"/>
                  <a:pt x="10212" y="2674"/>
                  <a:pt x="10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2742547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目录</a:t>
            </a: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30" name="Freeform 6"/>
          <p:cNvSpPr>
            <a:spLocks/>
          </p:cNvSpPr>
          <p:nvPr userDrawn="1"/>
        </p:nvSpPr>
        <p:spPr bwMode="auto">
          <a:xfrm>
            <a:off x="2847918" y="296368"/>
            <a:ext cx="934860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9995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1"/>
              <a:gd name="connsiteY0" fmla="*/ 0 h 10000"/>
              <a:gd name="connsiteX1" fmla="*/ 0 w 10211"/>
              <a:gd name="connsiteY1" fmla="*/ 0 h 10000"/>
              <a:gd name="connsiteX2" fmla="*/ 189 w 10211"/>
              <a:gd name="connsiteY2" fmla="*/ 5021 h 10000"/>
              <a:gd name="connsiteX3" fmla="*/ 0 w 10211"/>
              <a:gd name="connsiteY3" fmla="*/ 9994 h 10000"/>
              <a:gd name="connsiteX4" fmla="*/ 10211 w 10211"/>
              <a:gd name="connsiteY4" fmla="*/ 10000 h 10000"/>
              <a:gd name="connsiteX5" fmla="*/ 9998 w 10211"/>
              <a:gd name="connsiteY5" fmla="*/ 6152 h 10000"/>
              <a:gd name="connsiteX6" fmla="*/ 10211 w 10211"/>
              <a:gd name="connsiteY6" fmla="*/ 0 h 10000"/>
              <a:gd name="connsiteX0" fmla="*/ 10211 w 10214"/>
              <a:gd name="connsiteY0" fmla="*/ 0 h 10000"/>
              <a:gd name="connsiteX1" fmla="*/ 0 w 10214"/>
              <a:gd name="connsiteY1" fmla="*/ 0 h 10000"/>
              <a:gd name="connsiteX2" fmla="*/ 189 w 10214"/>
              <a:gd name="connsiteY2" fmla="*/ 5021 h 10000"/>
              <a:gd name="connsiteX3" fmla="*/ 0 w 10214"/>
              <a:gd name="connsiteY3" fmla="*/ 9994 h 10000"/>
              <a:gd name="connsiteX4" fmla="*/ 10211 w 10214"/>
              <a:gd name="connsiteY4" fmla="*/ 10000 h 10000"/>
              <a:gd name="connsiteX5" fmla="*/ 10214 w 10214"/>
              <a:gd name="connsiteY5" fmla="*/ 6152 h 10000"/>
              <a:gd name="connsiteX6" fmla="*/ 10211 w 1021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4" h="10000">
                <a:moveTo>
                  <a:pt x="10211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10211" y="10000"/>
                </a:lnTo>
                <a:cubicBezTo>
                  <a:pt x="10209" y="8184"/>
                  <a:pt x="10214" y="8051"/>
                  <a:pt x="10214" y="6152"/>
                </a:cubicBezTo>
                <a:cubicBezTo>
                  <a:pt x="10212" y="3296"/>
                  <a:pt x="10212" y="2674"/>
                  <a:pt x="102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1" name="Freeform 11"/>
          <p:cNvSpPr>
            <a:spLocks/>
          </p:cNvSpPr>
          <p:nvPr userDrawn="1"/>
        </p:nvSpPr>
        <p:spPr bwMode="auto">
          <a:xfrm>
            <a:off x="2742547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本节概述和学习目标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08156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685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260648"/>
            <a:ext cx="1032721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3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248073"/>
            <a:ext cx="10572749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30" r:id="rId2"/>
    <p:sldLayoutId id="2147483846" r:id="rId3"/>
    <p:sldLayoutId id="2147483826" r:id="rId4"/>
    <p:sldLayoutId id="2147483848" r:id="rId5"/>
    <p:sldLayoutId id="2147483849" r:id="rId6"/>
    <p:sldLayoutId id="2147483874" r:id="rId7"/>
    <p:sldLayoutId id="2147483873" r:id="rId8"/>
    <p:sldLayoutId id="2147483863" r:id="rId9"/>
    <p:sldLayoutId id="2147483862" r:id="rId10"/>
    <p:sldLayoutId id="2147483851" r:id="rId11"/>
    <p:sldLayoutId id="2147483852" r:id="rId12"/>
    <p:sldLayoutId id="2147483850" r:id="rId13"/>
    <p:sldLayoutId id="2147483861" r:id="rId14"/>
    <p:sldLayoutId id="2147483866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hdr="0" ftr="0" dt="0"/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01625" indent="-301625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438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1813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0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2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4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6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" userDrawn="1">
          <p15:clr>
            <a:srgbClr val="F26B43"/>
          </p15:clr>
        </p15:guide>
        <p15:guide id="2" pos="7227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6" orient="horz" pos="234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/>
              <a:t>网络安全渗透测试</a:t>
            </a:r>
            <a:r>
              <a:rPr lang="en-US" altLang="zh-CN" dirty="0"/>
              <a:t>-Linux</a:t>
            </a:r>
            <a:r>
              <a:rPr lang="zh-CN" altLang="en-US" dirty="0"/>
              <a:t>常用命令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145C2C40-BA35-06BA-E4BA-10213029BD42}"/>
              </a:ext>
            </a:extLst>
          </p:cNvPr>
          <p:cNvSpPr txBox="1">
            <a:spLocks/>
          </p:cNvSpPr>
          <p:nvPr/>
        </p:nvSpPr>
        <p:spPr>
          <a:xfrm>
            <a:off x="10187609" y="6137936"/>
            <a:ext cx="1218328" cy="386579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j-cs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28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网络命令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8471CB1-D35D-EAFC-AEB7-5F8705512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7584"/>
              </p:ext>
            </p:extLst>
          </p:nvPr>
        </p:nvGraphicFramePr>
        <p:xfrm>
          <a:off x="659396" y="1247775"/>
          <a:ext cx="10767004" cy="45957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83502">
                  <a:extLst>
                    <a:ext uri="{9D8B030D-6E8A-4147-A177-3AD203B41FA5}">
                      <a16:colId xmlns:a16="http://schemas.microsoft.com/office/drawing/2014/main" val="2225254812"/>
                    </a:ext>
                  </a:extLst>
                </a:gridCol>
                <a:gridCol w="5383502">
                  <a:extLst>
                    <a:ext uri="{9D8B030D-6E8A-4147-A177-3AD203B41FA5}">
                      <a16:colId xmlns:a16="http://schemas.microsoft.com/office/drawing/2014/main" val="3931216833"/>
                    </a:ext>
                  </a:extLst>
                </a:gridCol>
              </a:tblGrid>
              <a:tr h="288777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命令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描述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3210004211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ping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测试与目标主机之间的连通性，并测量往返时间（</a:t>
                      </a:r>
                      <a:r>
                        <a:rPr lang="en-US" altLang="zh-CN" sz="1600">
                          <a:effectLst/>
                        </a:rPr>
                        <a:t>RTT</a:t>
                      </a:r>
                      <a:r>
                        <a:rPr lang="zh-CN" altLang="en-US" sz="1600">
                          <a:effectLst/>
                        </a:rPr>
                        <a:t>）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4213134087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traceroute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跟踪数据包在网络中的路径，显示数据包经过的路由器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1346830737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nslookup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查询</a:t>
                      </a:r>
                      <a:r>
                        <a:rPr lang="en-US" altLang="zh-CN" sz="1600">
                          <a:effectLst/>
                        </a:rPr>
                        <a:t>DNS</a:t>
                      </a:r>
                      <a:r>
                        <a:rPr lang="zh-CN" altLang="en-US" sz="1600">
                          <a:effectLst/>
                        </a:rPr>
                        <a:t>记录，获取特定域名的</a:t>
                      </a:r>
                      <a:r>
                        <a:rPr lang="en-US" altLang="zh-CN" sz="1600">
                          <a:effectLst/>
                        </a:rPr>
                        <a:t>IP</a:t>
                      </a:r>
                      <a:r>
                        <a:rPr lang="zh-CN" altLang="en-US" sz="1600">
                          <a:effectLst/>
                        </a:rPr>
                        <a:t>地址或反向查找</a:t>
                      </a:r>
                      <a:r>
                        <a:rPr lang="en-US" altLang="zh-CN" sz="1600">
                          <a:effectLst/>
                        </a:rPr>
                        <a:t>IP</a:t>
                      </a:r>
                      <a:r>
                        <a:rPr lang="zh-CN" altLang="en-US" sz="1600">
                          <a:effectLst/>
                        </a:rPr>
                        <a:t>对应的域名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1763829610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wget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从给定的</a:t>
                      </a:r>
                      <a:r>
                        <a:rPr lang="en-US" altLang="zh-CN" sz="1600">
                          <a:effectLst/>
                        </a:rPr>
                        <a:t>URL</a:t>
                      </a:r>
                      <a:r>
                        <a:rPr lang="zh-CN" altLang="en-US" sz="1600">
                          <a:effectLst/>
                        </a:rPr>
                        <a:t>下载文件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1643954812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curl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使用</a:t>
                      </a:r>
                      <a:r>
                        <a:rPr lang="en-US" altLang="zh-CN" sz="1600">
                          <a:effectLst/>
                        </a:rPr>
                        <a:t>URL</a:t>
                      </a:r>
                      <a:r>
                        <a:rPr lang="zh-CN" altLang="en-US" sz="1600">
                          <a:effectLst/>
                        </a:rPr>
                        <a:t>规定的协议与服务器进行通信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3542165361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netstat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显示网络连接、路由表、接口状态等网络相关信息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2246211084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ifconfig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配置和显示网络接口的信息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2432534331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ip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配置和显示网络设备、</a:t>
                      </a:r>
                      <a:r>
                        <a:rPr lang="en-US" altLang="zh-CN" sz="1600">
                          <a:effectLst/>
                        </a:rPr>
                        <a:t>IP</a:t>
                      </a:r>
                      <a:r>
                        <a:rPr lang="zh-CN" altLang="en-US" sz="1600">
                          <a:effectLst/>
                        </a:rPr>
                        <a:t>地址以及路由表等网络相关信息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4064908147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route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显示和操作</a:t>
                      </a:r>
                      <a:r>
                        <a:rPr lang="en-US" altLang="zh-CN" sz="1600">
                          <a:effectLst/>
                        </a:rPr>
                        <a:t>IP</a:t>
                      </a:r>
                      <a:r>
                        <a:rPr lang="zh-CN" altLang="en-US" sz="1600">
                          <a:effectLst/>
                        </a:rPr>
                        <a:t>路由表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3658102404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ss</a:t>
                      </a:r>
                    </a:p>
                  </a:txBody>
                  <a:tcPr marL="92012" marR="92012" marT="42467" marB="42467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获取套接字统计信息，显示当前活动的网络连接和套接字状态</a:t>
                      </a:r>
                    </a:p>
                  </a:txBody>
                  <a:tcPr marL="92012" marR="92012" marT="42467" marB="42467" anchor="ctr"/>
                </a:tc>
                <a:extLst>
                  <a:ext uri="{0D108BD9-81ED-4DB2-BD59-A6C34878D82A}">
                    <a16:rowId xmlns:a16="http://schemas.microsoft.com/office/drawing/2014/main" val="379528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4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敏感文件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93B6A93-813F-E429-0C37-A8D5BEBB3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3398"/>
              </p:ext>
            </p:extLst>
          </p:nvPr>
        </p:nvGraphicFramePr>
        <p:xfrm>
          <a:off x="803412" y="1247774"/>
          <a:ext cx="10297144" cy="50403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8572">
                  <a:extLst>
                    <a:ext uri="{9D8B030D-6E8A-4147-A177-3AD203B41FA5}">
                      <a16:colId xmlns:a16="http://schemas.microsoft.com/office/drawing/2014/main" val="2501770323"/>
                    </a:ext>
                  </a:extLst>
                </a:gridCol>
                <a:gridCol w="5148572">
                  <a:extLst>
                    <a:ext uri="{9D8B030D-6E8A-4147-A177-3AD203B41FA5}">
                      <a16:colId xmlns:a16="http://schemas.microsoft.com/office/drawing/2014/main" val="3578580641"/>
                    </a:ext>
                  </a:extLst>
                </a:gridCol>
              </a:tblGrid>
              <a:tr h="308674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路径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描述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1527118520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/etc/passwd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包含本地 </a:t>
                      </a:r>
                      <a:r>
                        <a:rPr lang="en-US" altLang="zh-CN" sz="1600">
                          <a:effectLst/>
                        </a:rPr>
                        <a:t>Linux </a:t>
                      </a:r>
                      <a:r>
                        <a:rPr lang="zh-CN" altLang="en-US" sz="1600">
                          <a:effectLst/>
                        </a:rPr>
                        <a:t>用户的账户信息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2285578141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/etc/shadow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包含经过哈希处理的本地账户密码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642498664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/etc/group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包含本地账户分组信息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2579299871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/etc/init.d/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包含服务的初始化脚本，可以查看已安装的服务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212578542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/etc/hostname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系统的主机名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2689265035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r>
                        <a:rPr lang="en-US" sz="1600" dirty="0">
                          <a:effectLst/>
                        </a:rPr>
                        <a:t>/network/interfaces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网络接口配置文件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2893297987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/etc/resolv.conf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系统的 </a:t>
                      </a:r>
                      <a:r>
                        <a:rPr lang="en-US" altLang="zh-CN" sz="1600" dirty="0">
                          <a:effectLst/>
                        </a:rPr>
                        <a:t>DNS </a:t>
                      </a:r>
                      <a:r>
                        <a:rPr lang="zh-CN" altLang="en-US" sz="1600" dirty="0">
                          <a:effectLst/>
                        </a:rPr>
                        <a:t>服务配置文件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4188754284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etc</a:t>
                      </a:r>
                      <a:r>
                        <a:rPr lang="en-US" sz="1600" dirty="0">
                          <a:effectLst/>
                        </a:rPr>
                        <a:t>/profile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系统的环境变量配置文件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3684154270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~/.ssh/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存放用户的 </a:t>
                      </a:r>
                      <a:r>
                        <a:rPr lang="en-US" altLang="zh-CN" sz="1600">
                          <a:effectLst/>
                        </a:rPr>
                        <a:t>SSH </a:t>
                      </a:r>
                      <a:r>
                        <a:rPr lang="zh-CN" altLang="en-US" sz="1600">
                          <a:effectLst/>
                        </a:rPr>
                        <a:t>密钥的目录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1333817714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~/.bash_history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用户的 </a:t>
                      </a:r>
                      <a:r>
                        <a:rPr lang="en-US" altLang="zh-CN" sz="1600">
                          <a:effectLst/>
                        </a:rPr>
                        <a:t>Bash </a:t>
                      </a:r>
                      <a:r>
                        <a:rPr lang="zh-CN" altLang="en-US" sz="1600">
                          <a:effectLst/>
                        </a:rPr>
                        <a:t>历史记录文件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3191948985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/var/log/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存放 </a:t>
                      </a:r>
                      <a:r>
                        <a:rPr lang="en-US" altLang="zh-CN" sz="1600">
                          <a:effectLst/>
                        </a:rPr>
                        <a:t>Linux </a:t>
                      </a:r>
                      <a:r>
                        <a:rPr lang="zh-CN" altLang="en-US" sz="1600">
                          <a:effectLst/>
                        </a:rPr>
                        <a:t>系统的日志文件的目录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1364293709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/var/adm/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存放 </a:t>
                      </a:r>
                      <a:r>
                        <a:rPr lang="en-US" altLang="zh-CN" sz="1600">
                          <a:effectLst/>
                        </a:rPr>
                        <a:t>UNIX </a:t>
                      </a:r>
                      <a:r>
                        <a:rPr lang="zh-CN" altLang="en-US" sz="1600">
                          <a:effectLst/>
                        </a:rPr>
                        <a:t>系统的日志文件的目录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1259795183"/>
                  </a:ext>
                </a:extLst>
              </a:tr>
              <a:tr h="526562">
                <a:tc>
                  <a:txBody>
                    <a:bodyPr/>
                    <a:lstStyle/>
                    <a:p>
                      <a:r>
                        <a:rPr lang="da-DK" sz="1600">
                          <a:effectLst/>
                        </a:rPr>
                        <a:t>/var/log/apache2/access.log /var/log/httpd/access.log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effectLst/>
                        </a:rPr>
                        <a:t>Apache </a:t>
                      </a:r>
                      <a:r>
                        <a:rPr lang="zh-CN" altLang="en-US" sz="1600">
                          <a:effectLst/>
                        </a:rPr>
                        <a:t>访问日志文件的常见存放路径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3561636054"/>
                  </a:ext>
                </a:extLst>
              </a:tr>
              <a:tr h="30867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/etc/fstab</a:t>
                      </a:r>
                    </a:p>
                  </a:txBody>
                  <a:tcPr marL="85120" marR="85120" marT="39286" marB="3928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文件系统挂载配置文件</a:t>
                      </a:r>
                    </a:p>
                  </a:txBody>
                  <a:tcPr marL="85120" marR="85120" marT="39286" marB="39286" anchor="ctr"/>
                </a:tc>
                <a:extLst>
                  <a:ext uri="{0D108BD9-81ED-4DB2-BD59-A6C34878D82A}">
                    <a16:rowId xmlns:a16="http://schemas.microsoft.com/office/drawing/2014/main" val="110388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4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敏感文件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8A75017-BB75-34EB-4EFA-33FD93CE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53899"/>
            <a:ext cx="6867302" cy="47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5773FB-9035-26E1-B80B-BBFF763526D4}"/>
              </a:ext>
            </a:extLst>
          </p:cNvPr>
          <p:cNvSpPr txBox="1">
            <a:spLocks/>
          </p:cNvSpPr>
          <p:nvPr/>
        </p:nvSpPr>
        <p:spPr bwMode="auto">
          <a:xfrm>
            <a:off x="7766886" y="2133327"/>
            <a:ext cx="398374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/password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文件的作用是存储用户账户的基本信息和密码哈希值。具体而言，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/password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文件是一个文本文件，包含了系统上每个用户账户的记录</a:t>
            </a: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157648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敏感文件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5773FB-9035-26E1-B80B-BBFF763526D4}"/>
              </a:ext>
            </a:extLst>
          </p:cNvPr>
          <p:cNvSpPr txBox="1">
            <a:spLocks/>
          </p:cNvSpPr>
          <p:nvPr/>
        </p:nvSpPr>
        <p:spPr bwMode="auto">
          <a:xfrm>
            <a:off x="7766886" y="2083420"/>
            <a:ext cx="3983748" cy="34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/shadow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文件是存储用户账户的密码哈希值和其他与密码相关的信息的文件。在大多数现代操作系统中，用户密码的实际哈希值都存储在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/shadow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文件中，而不是在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/password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文件中。</a:t>
            </a:r>
            <a:endParaRPr lang="en-US" altLang="zh-CN" kern="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EA9CB6A-B9C4-DDA7-D208-BC1BDFAD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53609"/>
            <a:ext cx="719052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5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敏感文件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5773FB-9035-26E1-B80B-BBFF763526D4}"/>
              </a:ext>
            </a:extLst>
          </p:cNvPr>
          <p:cNvSpPr txBox="1">
            <a:spLocks/>
          </p:cNvSpPr>
          <p:nvPr/>
        </p:nvSpPr>
        <p:spPr bwMode="auto">
          <a:xfrm>
            <a:off x="7680176" y="1376772"/>
            <a:ext cx="3983748" cy="34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/</a:t>
            </a:r>
            <a:r>
              <a:rPr lang="en-US" altLang="zh-CN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/crontab: </a:t>
            </a:r>
            <a:r>
              <a:rPr lang="zh-CN" altLang="en-US" b="0" i="0" dirty="0">
                <a:solidFill>
                  <a:srgbClr val="24292F"/>
                </a:solidFill>
                <a:effectLst/>
              </a:rPr>
              <a:t>这个文件负责安排由系统管理员制定的维护系统以及其他任务的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crontab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kern="0" dirty="0"/>
              <a:t>/var/spool/</a:t>
            </a:r>
            <a:r>
              <a:rPr lang="en-US" altLang="zh-CN" kern="0" dirty="0" err="1"/>
              <a:t>cron</a:t>
            </a:r>
            <a:r>
              <a:rPr lang="en-US" altLang="zh-CN" kern="0" dirty="0"/>
              <a:t>: </a:t>
            </a:r>
            <a:r>
              <a:rPr lang="zh-CN" altLang="en-US" kern="0" dirty="0"/>
              <a:t>这个目录下存放的是每个用户包括</a:t>
            </a:r>
            <a:r>
              <a:rPr lang="en-US" altLang="zh-CN" kern="0" dirty="0"/>
              <a:t>root</a:t>
            </a:r>
            <a:r>
              <a:rPr lang="zh-CN" altLang="en-US" kern="0" dirty="0"/>
              <a:t>的</a:t>
            </a:r>
            <a:r>
              <a:rPr lang="en-US" altLang="zh-CN" kern="0" dirty="0"/>
              <a:t>crontab</a:t>
            </a:r>
            <a:r>
              <a:rPr lang="zh-CN" altLang="en-US" kern="0" dirty="0"/>
              <a:t>任务，每个任务以创建者的名字命名。</a:t>
            </a:r>
            <a:endParaRPr lang="en-US" altLang="zh-CN" kern="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73B8C12-F96D-FDD1-F452-E29A443F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5" y="1301885"/>
            <a:ext cx="52101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设置计划任务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5773FB-9035-26E1-B80B-BBFF763526D4}"/>
              </a:ext>
            </a:extLst>
          </p:cNvPr>
          <p:cNvSpPr txBox="1">
            <a:spLocks/>
          </p:cNvSpPr>
          <p:nvPr/>
        </p:nvSpPr>
        <p:spPr bwMode="auto">
          <a:xfrm>
            <a:off x="609520" y="1592796"/>
            <a:ext cx="10722937" cy="34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1625" indent="-301625" algn="just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# 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设置定时任务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crontab -e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# 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或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vim /</a:t>
            </a:r>
            <a:r>
              <a:rPr lang="en-US" altLang="zh-CN" sz="1400" b="0" i="0" dirty="0" err="1">
                <a:solidFill>
                  <a:srgbClr val="24292F"/>
                </a:solidFill>
                <a:effectLst/>
              </a:rPr>
              <a:t>etc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/crontab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# 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如每天晚上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11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点到早上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7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点之间，每小时执行一次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/root/backup.sh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脚本，并将输出内容导出到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/var/backup_log.txt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* 23-7/1 * * * root /root/backup.sh &gt;&gt; /var/backup_log.txt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星号（*）：代表所有可能的值，例如月份字段如果是星号，则表示在满足其它字段的制约条件后每月都执行该命令操作。</a:t>
            </a:r>
            <a:endParaRPr lang="en-US" altLang="zh-CN" sz="1400" b="0" i="0" dirty="0">
              <a:solidFill>
                <a:srgbClr val="24292F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逗号（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,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）：可以用逗号隔开的值指定一个列表范围，例如，“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1,2,5,7,8,9”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中杠（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-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）：可以用整数之间的中杠表示一个整数范围，例如“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2-6”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表示“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2,3,4,5,6”</a:t>
            </a:r>
          </a:p>
          <a:p>
            <a:pPr marL="0" indent="0">
              <a:buFont typeface="Wingdings" pitchFamily="2" charset="2"/>
              <a:buNone/>
            </a:pP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正斜线（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/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）：可以用正斜线指定时间的间隔频率，例如“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0-23/2”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表示每两小时执行一次。同时正斜线可以和星号一起使用，例如*</a:t>
            </a:r>
            <a:r>
              <a:rPr lang="en-US" altLang="zh-CN" sz="1400" b="0" i="0" dirty="0">
                <a:solidFill>
                  <a:srgbClr val="24292F"/>
                </a:solidFill>
                <a:effectLst/>
              </a:rPr>
              <a:t>/10</a:t>
            </a:r>
            <a:r>
              <a:rPr lang="zh-CN" altLang="en-US" sz="1400" b="0" i="0" dirty="0">
                <a:solidFill>
                  <a:srgbClr val="24292F"/>
                </a:solidFill>
                <a:effectLst/>
              </a:rPr>
              <a:t>，如果用在分钟字段，表示每十分钟执行一次。</a:t>
            </a:r>
          </a:p>
        </p:txBody>
      </p:sp>
    </p:spTree>
    <p:extLst>
      <p:ext uri="{BB962C8B-B14F-4D97-AF65-F5344CB8AC3E}">
        <p14:creationId xmlns:p14="http://schemas.microsoft.com/office/powerpoint/2010/main" val="320717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0B607E-270D-435A-9A2A-40F41ABB8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6067" y="1268760"/>
            <a:ext cx="11279865" cy="41957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本小节主要介绍了</a:t>
            </a:r>
            <a:r>
              <a:rPr lang="en-US" altLang="zh-CN" dirty="0"/>
              <a:t>Linux</a:t>
            </a:r>
            <a:r>
              <a:rPr lang="zh-CN" altLang="en-US" dirty="0"/>
              <a:t>中常用的命令，但不包含全部剩余命令在后续课程中持续介绍。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如何查看当前运行的进程列表？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计划任务存在几个文件？区别是？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61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随着技术的不断发展，黑客攻击日益猖獗，网络安全问题变得愈发严峻。为了保护我们的信息资产和网络安全，理解和掌握一些渗透测试的基本原理和常用命令就显得尤为重要。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本节将围绕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Linux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渗透常用命令展开介绍，旨在帮助大家了解渗透测试的基本概念，并提供一些常用命令和技巧，用于评估和加强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Linux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系统的安全性。项目内容包括常用漏洞利用命令、信息收集与扫描命令、权限提升命令、后门植入命令等。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发展历程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373286-0EB3-DFC0-BD1F-51ED145F4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1518665"/>
            <a:ext cx="3600953" cy="4105848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15523B1-B347-EF09-9271-664A8F0AB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14339"/>
              </p:ext>
            </p:extLst>
          </p:nvPr>
        </p:nvGraphicFramePr>
        <p:xfrm>
          <a:off x="5508269" y="1516408"/>
          <a:ext cx="5742744" cy="413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5686">
                  <a:extLst>
                    <a:ext uri="{9D8B030D-6E8A-4147-A177-3AD203B41FA5}">
                      <a16:colId xmlns:a16="http://schemas.microsoft.com/office/drawing/2014/main" val="2465642854"/>
                    </a:ext>
                  </a:extLst>
                </a:gridCol>
                <a:gridCol w="1435686">
                  <a:extLst>
                    <a:ext uri="{9D8B030D-6E8A-4147-A177-3AD203B41FA5}">
                      <a16:colId xmlns:a16="http://schemas.microsoft.com/office/drawing/2014/main" val="2737554007"/>
                    </a:ext>
                  </a:extLst>
                </a:gridCol>
                <a:gridCol w="1435686">
                  <a:extLst>
                    <a:ext uri="{9D8B030D-6E8A-4147-A177-3AD203B41FA5}">
                      <a16:colId xmlns:a16="http://schemas.microsoft.com/office/drawing/2014/main" val="2796221859"/>
                    </a:ext>
                  </a:extLst>
                </a:gridCol>
                <a:gridCol w="1435686">
                  <a:extLst>
                    <a:ext uri="{9D8B030D-6E8A-4147-A177-3AD203B41FA5}">
                      <a16:colId xmlns:a16="http://schemas.microsoft.com/office/drawing/2014/main" val="45867962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zh-CN" altLang="en-US" sz="1800">
                          <a:effectLst/>
                        </a:rPr>
                        <a:t>操作系统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effectLst/>
                        </a:rPr>
                        <a:t>版本号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effectLst/>
                        </a:rPr>
                        <a:t>发布时间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effectLst/>
                        </a:rPr>
                        <a:t>停止更新时间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9073612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CentOS 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5.x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2007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3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2017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3</a:t>
                      </a:r>
                      <a:r>
                        <a:rPr lang="zh-CN" altLang="en-US" sz="1800">
                          <a:effectLst/>
                        </a:rPr>
                        <a:t>月停止更新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997663989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CentOS 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6.x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2011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7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2020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11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  <a:r>
                        <a:rPr lang="en-US" altLang="zh-CN" sz="1800">
                          <a:effectLst/>
                        </a:rPr>
                        <a:t>30</a:t>
                      </a:r>
                      <a:r>
                        <a:rPr lang="zh-CN" altLang="en-US" sz="1800">
                          <a:effectLst/>
                        </a:rPr>
                        <a:t>日停止更新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21048885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CentOS 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7.x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2014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7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2024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6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  <a:r>
                        <a:rPr lang="en-US" altLang="zh-CN" sz="1800">
                          <a:effectLst/>
                        </a:rPr>
                        <a:t>30</a:t>
                      </a:r>
                      <a:r>
                        <a:rPr lang="zh-CN" altLang="en-US" sz="1800">
                          <a:effectLst/>
                        </a:rPr>
                        <a:t>日停止更新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40598176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CentOS 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8.x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>
                          <a:effectLst/>
                        </a:rPr>
                        <a:t>2019</a:t>
                      </a:r>
                      <a:r>
                        <a:rPr lang="zh-CN" altLang="en-US" sz="1800">
                          <a:effectLst/>
                        </a:rPr>
                        <a:t>年</a:t>
                      </a:r>
                      <a:r>
                        <a:rPr lang="en-US" altLang="zh-CN" sz="1800">
                          <a:effectLst/>
                        </a:rPr>
                        <a:t>9</a:t>
                      </a:r>
                      <a:r>
                        <a:rPr lang="zh-CN" altLang="en-US" sz="1800">
                          <a:effectLst/>
                        </a:rPr>
                        <a:t>月</a:t>
                      </a:r>
                      <a:r>
                        <a:rPr lang="en-US" altLang="zh-CN" sz="1800">
                          <a:effectLst/>
                        </a:rPr>
                        <a:t>24</a:t>
                      </a:r>
                      <a:r>
                        <a:rPr lang="zh-CN" altLang="en-US" sz="1800">
                          <a:effectLst/>
                        </a:rPr>
                        <a:t>日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effectLst/>
                        </a:rPr>
                        <a:t>2029</a:t>
                      </a:r>
                      <a:r>
                        <a:rPr lang="zh-CN" altLang="en-US" sz="1800" dirty="0">
                          <a:effectLst/>
                        </a:rPr>
                        <a:t>年</a:t>
                      </a:r>
                      <a:r>
                        <a:rPr lang="en-US" altLang="zh-CN" sz="1800" dirty="0">
                          <a:effectLst/>
                        </a:rPr>
                        <a:t>5</a:t>
                      </a:r>
                      <a:r>
                        <a:rPr lang="zh-CN" altLang="en-US" sz="1800" dirty="0">
                          <a:effectLst/>
                        </a:rPr>
                        <a:t>月</a:t>
                      </a:r>
                      <a:r>
                        <a:rPr lang="en-US" altLang="zh-CN" sz="1800" dirty="0">
                          <a:effectLst/>
                        </a:rPr>
                        <a:t>31</a:t>
                      </a:r>
                      <a:r>
                        <a:rPr lang="zh-CN" altLang="en-US" sz="1800" dirty="0">
                          <a:effectLst/>
                        </a:rPr>
                        <a:t>日停止更新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7118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42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系统目录信息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5551564-1B8C-91AF-BE7D-BA9AE0F2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40755"/>
              </p:ext>
            </p:extLst>
          </p:nvPr>
        </p:nvGraphicFramePr>
        <p:xfrm>
          <a:off x="1116374" y="1233487"/>
          <a:ext cx="10310026" cy="545199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5013">
                  <a:extLst>
                    <a:ext uri="{9D8B030D-6E8A-4147-A177-3AD203B41FA5}">
                      <a16:colId xmlns:a16="http://schemas.microsoft.com/office/drawing/2014/main" val="3359320200"/>
                    </a:ext>
                  </a:extLst>
                </a:gridCol>
                <a:gridCol w="5155013">
                  <a:extLst>
                    <a:ext uri="{9D8B030D-6E8A-4147-A177-3AD203B41FA5}">
                      <a16:colId xmlns:a16="http://schemas.microsoft.com/office/drawing/2014/main" val="2707084725"/>
                    </a:ext>
                  </a:extLst>
                </a:gridCol>
              </a:tblGrid>
              <a:tr h="190362"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目录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描述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3067727165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altLang="zh-CN" sz="1400">
                          <a:effectLst/>
                        </a:rPr>
                        <a:t>/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根目录，系统根目录，用于存储所有文件和目录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2441438391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/bin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包含系统、系统管理员和用户常用的可执行文件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3877491945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/boot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包含启动时使用的内核、引导加载程序等文件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4178457454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/dev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包含系统设备文件的目录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3601321924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/etc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包含系统配置文件、系统服务配置文件和所需的脚本文件等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1215407421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/home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存储所有用户的主目录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1175425734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/lib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存放共享库文件，包括系统和应用程序使用的库文件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2741939272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lost+found</a:t>
                      </a:r>
                      <a:endParaRPr lang="en-US" sz="1400" dirty="0">
                        <a:effectLst/>
                      </a:endParaRP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当文件系统发生错误时，散落的文件片段会被保存在此目录下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2382979918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/mnt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外部文件系统的默认挂载点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351105758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/media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外部文件系统（如 </a:t>
                      </a:r>
                      <a:r>
                        <a:rPr lang="en-US" altLang="zh-CN" sz="1400">
                          <a:effectLst/>
                        </a:rPr>
                        <a:t>CD-ROM</a:t>
                      </a:r>
                      <a:r>
                        <a:rPr lang="zh-CN" altLang="en-US" sz="1400">
                          <a:effectLst/>
                        </a:rPr>
                        <a:t>、</a:t>
                      </a:r>
                      <a:r>
                        <a:rPr lang="en-US" altLang="zh-CN" sz="1400">
                          <a:effectLst/>
                        </a:rPr>
                        <a:t>USB </a:t>
                      </a:r>
                      <a:r>
                        <a:rPr lang="zh-CN" altLang="en-US" sz="1400">
                          <a:effectLst/>
                        </a:rPr>
                        <a:t>等）挂载的临时目录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809596991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/net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远程文件系统的默认挂载点（例如 </a:t>
                      </a:r>
                      <a:r>
                        <a:rPr lang="en-US" altLang="zh-CN" sz="1400">
                          <a:effectLst/>
                        </a:rPr>
                        <a:t>NFS</a:t>
                      </a:r>
                      <a:r>
                        <a:rPr lang="zh-CN" altLang="en-US" sz="1400">
                          <a:effectLst/>
                        </a:rPr>
                        <a:t>）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1927028750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/opt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用于安装第三方软件包的目录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459575189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/proc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包含虚拟文件系统（</a:t>
                      </a:r>
                      <a:r>
                        <a:rPr lang="en-US" altLang="zh-CN" sz="1400">
                          <a:effectLst/>
                        </a:rPr>
                        <a:t>procfs</a:t>
                      </a:r>
                      <a:r>
                        <a:rPr lang="zh-CN" altLang="en-US" sz="1400">
                          <a:effectLst/>
                        </a:rPr>
                        <a:t>）中的进程信息和系统信息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111591324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/root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root </a:t>
                      </a:r>
                      <a:r>
                        <a:rPr lang="zh-CN" altLang="en-US" sz="1400">
                          <a:effectLst/>
                        </a:rPr>
                        <a:t>用户的主目录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1756009480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/sbin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包含由系统管理员使用的一些特定工具和命令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4273324993"/>
                  </a:ext>
                </a:extLst>
              </a:tr>
              <a:tr h="19036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/tmp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>
                          <a:effectLst/>
                        </a:rPr>
                        <a:t>临时目录，用于存储各种临时文件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485657785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/usr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次要的系统目录，包括用户二进制程序、库、文档等等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2951418269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/var</a:t>
                      </a:r>
                    </a:p>
                  </a:txBody>
                  <a:tcPr marL="55840" marR="55840" marT="25772" marB="2577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</a:rPr>
                        <a:t>存放日志文件、邮件队列、打印机等可变文件和临时文件等。</a:t>
                      </a:r>
                    </a:p>
                  </a:txBody>
                  <a:tcPr marL="55840" marR="55840" marT="25772" marB="25772" anchor="ctr"/>
                </a:tc>
                <a:extLst>
                  <a:ext uri="{0D108BD9-81ED-4DB2-BD59-A6C34878D82A}">
                    <a16:rowId xmlns:a16="http://schemas.microsoft.com/office/drawing/2014/main" val="389331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5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b="1" i="0" dirty="0">
                <a:effectLst/>
                <a:latin typeface="-apple-system"/>
              </a:rPr>
              <a:t>系统信息命令</a:t>
            </a:r>
            <a:br>
              <a:rPr lang="zh-CN" altLang="en-US" b="1" i="0" dirty="0">
                <a:effectLst/>
                <a:latin typeface="-apple-system"/>
              </a:rPr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9396" y="1196752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A3FD5DE-8C51-3C98-4EDD-8EABB8D9D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25851"/>
              </p:ext>
            </p:extLst>
          </p:nvPr>
        </p:nvGraphicFramePr>
        <p:xfrm>
          <a:off x="1379476" y="1247775"/>
          <a:ext cx="9721080" cy="45179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60540">
                  <a:extLst>
                    <a:ext uri="{9D8B030D-6E8A-4147-A177-3AD203B41FA5}">
                      <a16:colId xmlns:a16="http://schemas.microsoft.com/office/drawing/2014/main" val="27060366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1989436928"/>
                    </a:ext>
                  </a:extLst>
                </a:gridCol>
              </a:tblGrid>
              <a:tr h="312842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命令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描述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2081153505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whoami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显示当前已登录用户的用户名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4052672224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显示当前已登录用户和组的信息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1241660385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last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显示最近登录的用户列表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3868476457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mount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显示已挂载的文件系统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846269584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df -h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以可读的格式显示磁盘使用情况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2109266022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echo "user:passwd" | chpasswd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用一行命令重置密码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3495576362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getent passwd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列出 </a:t>
                      </a:r>
                      <a:r>
                        <a:rPr lang="en-US" sz="1600">
                          <a:effectLst/>
                        </a:rPr>
                        <a:t>Linux </a:t>
                      </a:r>
                      <a:r>
                        <a:rPr lang="zh-CN" altLang="en-US" sz="1600">
                          <a:effectLst/>
                        </a:rPr>
                        <a:t>上的所有用户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422699731"/>
                  </a:ext>
                </a:extLst>
              </a:tr>
              <a:tr h="53367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strings /usr/local/bin/blah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显示非文本文件的内容，例如二进制文件中的字符串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3077008984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uname -ar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显示当前正在运行的内核版本信息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2659200254"/>
                  </a:ext>
                </a:extLst>
              </a:tr>
              <a:tr h="533672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PATH=$PATH:/my/new-path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添加一个新的路径到环境变量</a:t>
                      </a:r>
                      <a:r>
                        <a:rPr lang="en-US" altLang="zh-CN" sz="1600" dirty="0">
                          <a:effectLst/>
                        </a:rPr>
                        <a:t>$PATH</a:t>
                      </a:r>
                      <a:r>
                        <a:rPr lang="zh-CN" altLang="en-US" sz="1600" dirty="0">
                          <a:effectLst/>
                        </a:rPr>
                        <a:t>中，以便于对本地文件系统进行操作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3701294280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history</a:t>
                      </a:r>
                    </a:p>
                  </a:txBody>
                  <a:tcPr marL="99680" marR="99680" marT="46006" marB="46006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显示之前执行的 </a:t>
                      </a:r>
                      <a:r>
                        <a:rPr lang="en-US" altLang="zh-CN" sz="1600" dirty="0">
                          <a:effectLst/>
                        </a:rPr>
                        <a:t>bash </a:t>
                      </a:r>
                      <a:r>
                        <a:rPr lang="zh-CN" altLang="en-US" sz="1600" dirty="0">
                          <a:effectLst/>
                        </a:rPr>
                        <a:t>命令历史记录和脚本的历史</a:t>
                      </a:r>
                    </a:p>
                  </a:txBody>
                  <a:tcPr marL="99680" marR="99680" marT="46006" marB="46006" anchor="ctr"/>
                </a:tc>
                <a:extLst>
                  <a:ext uri="{0D108BD9-81ED-4DB2-BD59-A6C34878D82A}">
                    <a16:rowId xmlns:a16="http://schemas.microsoft.com/office/drawing/2014/main" val="259377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 用户操作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21298" y="2681087"/>
            <a:ext cx="4803520" cy="3981417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60E0B25-8FC6-79DF-646D-F408A9C2A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0565"/>
              </p:ext>
            </p:extLst>
          </p:nvPr>
        </p:nvGraphicFramePr>
        <p:xfrm>
          <a:off x="767408" y="1239930"/>
          <a:ext cx="10405156" cy="51244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02578">
                  <a:extLst>
                    <a:ext uri="{9D8B030D-6E8A-4147-A177-3AD203B41FA5}">
                      <a16:colId xmlns:a16="http://schemas.microsoft.com/office/drawing/2014/main" val="3368270561"/>
                    </a:ext>
                  </a:extLst>
                </a:gridCol>
                <a:gridCol w="5202578">
                  <a:extLst>
                    <a:ext uri="{9D8B030D-6E8A-4147-A177-3AD203B41FA5}">
                      <a16:colId xmlns:a16="http://schemas.microsoft.com/office/drawing/2014/main" val="1444065506"/>
                    </a:ext>
                  </a:extLst>
                </a:gridCol>
              </a:tblGrid>
              <a:tr h="193301"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命令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描述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940292616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useradd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创建一个新的用户。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587589643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userdel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删除一个用户。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398441728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passwd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设置或更改用户的密码。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2873220923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su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切换到其他用户身份。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1700605093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sudo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以超级用户权限执行命令。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841454348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chown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修改文件或目录的所有者。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1670704950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chgrp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修改文件或目录的所属组。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47600438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chmod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修改文件或目录的权限。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1920287521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whoami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显示当前登录用户的用户名。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1489202048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id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显示用户和用户组的信息。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216627785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finger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显示关于用户的信息，如登录状态、上次登录时间等。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4235539473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last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显示最近登录的用户列表。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1160702600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显示当前登录系统的用户信息。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563388942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groups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显示用户所属的用户组。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896236991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usermod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修改用户的属性，如用户名、密码、家目录等。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767354048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su - username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切换到指定用户的身份，并加载其环境变量。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515279902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visudo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编辑</a:t>
                      </a:r>
                      <a:r>
                        <a:rPr lang="en-US" altLang="zh-CN" sz="1200">
                          <a:effectLst/>
                        </a:rPr>
                        <a:t>sudoers</a:t>
                      </a:r>
                      <a:r>
                        <a:rPr lang="zh-CN" altLang="en-US" sz="1200">
                          <a:effectLst/>
                        </a:rPr>
                        <a:t>文件，授权用户执行特定命令。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3366791979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logname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显示当前登录用户的登录名。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502746817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finger username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显示指定用户的信息。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2043411792"/>
                  </a:ext>
                </a:extLst>
              </a:tr>
              <a:tr h="19330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newgrp</a:t>
                      </a:r>
                    </a:p>
                  </a:txBody>
                  <a:tcPr marL="61591" marR="61591" marT="28427" marB="28427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effectLst/>
                        </a:rPr>
                        <a:t>切换到其他用户组。</a:t>
                      </a:r>
                    </a:p>
                  </a:txBody>
                  <a:tcPr marL="61591" marR="61591" marT="28427" marB="28427" anchor="ctr"/>
                </a:tc>
                <a:extLst>
                  <a:ext uri="{0D108BD9-81ED-4DB2-BD59-A6C34878D82A}">
                    <a16:rowId xmlns:a16="http://schemas.microsoft.com/office/drawing/2014/main" val="596398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1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进程信息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0965" y="1233487"/>
            <a:ext cx="10560048" cy="468000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126BE38-6B88-805C-0F9B-48B6A64D9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24404"/>
              </p:ext>
            </p:extLst>
          </p:nvPr>
        </p:nvGraphicFramePr>
        <p:xfrm>
          <a:off x="936026" y="1304764"/>
          <a:ext cx="10069382" cy="50013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34691">
                  <a:extLst>
                    <a:ext uri="{9D8B030D-6E8A-4147-A177-3AD203B41FA5}">
                      <a16:colId xmlns:a16="http://schemas.microsoft.com/office/drawing/2014/main" val="4159858556"/>
                    </a:ext>
                  </a:extLst>
                </a:gridCol>
                <a:gridCol w="5034691">
                  <a:extLst>
                    <a:ext uri="{9D8B030D-6E8A-4147-A177-3AD203B41FA5}">
                      <a16:colId xmlns:a16="http://schemas.microsoft.com/office/drawing/2014/main" val="2352386571"/>
                    </a:ext>
                  </a:extLst>
                </a:gridCol>
              </a:tblGrid>
              <a:tr h="38088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命令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描述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671148519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ps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显示当前运行的进程的快照。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938341196"/>
                  </a:ext>
                </a:extLst>
              </a:tr>
              <a:tr h="6514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top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实时监视系统的进程活动、</a:t>
                      </a:r>
                      <a:r>
                        <a:rPr lang="en-US" altLang="zh-CN" sz="1600">
                          <a:effectLst/>
                        </a:rPr>
                        <a:t>CPU</a:t>
                      </a:r>
                      <a:r>
                        <a:rPr lang="zh-CN" altLang="en-US" sz="1600">
                          <a:effectLst/>
                        </a:rPr>
                        <a:t>使用情况和内存使用情况。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1984708836"/>
                  </a:ext>
                </a:extLst>
              </a:tr>
              <a:tr h="6514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htop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交互式的进程查看器，提供更多功能和可视化选项。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4021171468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lsof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列出所有打开文件的进程和文件信息。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3690399806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netstat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显示网络连接、路由表和网络接口信息。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212932993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ss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取代</a:t>
                      </a:r>
                      <a:r>
                        <a:rPr lang="en-US" sz="1600">
                          <a:effectLst/>
                        </a:rPr>
                        <a:t>netstat，</a:t>
                      </a:r>
                      <a:r>
                        <a:rPr lang="zh-CN" altLang="en-US" sz="1600">
                          <a:effectLst/>
                        </a:rPr>
                        <a:t>显示套接字统计信息。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2417689798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fuser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显示使用指定文件或套接字的进程。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779056091"/>
                  </a:ext>
                </a:extLst>
              </a:tr>
              <a:tr h="6514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pgrep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根据进程名称或其他属性查找并显示相关进程的</a:t>
                      </a:r>
                      <a:r>
                        <a:rPr lang="en-US" altLang="zh-CN" sz="1600">
                          <a:effectLst/>
                        </a:rPr>
                        <a:t>PID</a:t>
                      </a:r>
                      <a:r>
                        <a:rPr lang="zh-CN" altLang="en-US" sz="1600">
                          <a:effectLst/>
                        </a:rPr>
                        <a:t>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868951946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kill</a:t>
                      </a: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发送信号给进程终止或操作。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316632837"/>
                  </a:ext>
                </a:extLst>
              </a:tr>
              <a:tr h="380880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systemctl</a:t>
                      </a:r>
                      <a:endParaRPr lang="en-US" sz="1600" dirty="0">
                        <a:effectLst/>
                      </a:endParaRPr>
                    </a:p>
                  </a:txBody>
                  <a:tcPr marL="107711" marR="107711" marT="49713" marB="4971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管理系统服务，包括启动、停止和重启服务。</a:t>
                      </a:r>
                    </a:p>
                  </a:txBody>
                  <a:tcPr marL="107711" marR="107711" marT="49713" marB="49713" anchor="ctr"/>
                </a:tc>
                <a:extLst>
                  <a:ext uri="{0D108BD9-81ED-4DB2-BD59-A6C34878D82A}">
                    <a16:rowId xmlns:a16="http://schemas.microsoft.com/office/drawing/2014/main" val="247395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5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文件操作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7E2BB36-24A3-2497-B5A2-1C23C55CD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23751"/>
              </p:ext>
            </p:extLst>
          </p:nvPr>
        </p:nvGraphicFramePr>
        <p:xfrm>
          <a:off x="587388" y="1242732"/>
          <a:ext cx="10839012" cy="50305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19506">
                  <a:extLst>
                    <a:ext uri="{9D8B030D-6E8A-4147-A177-3AD203B41FA5}">
                      <a16:colId xmlns:a16="http://schemas.microsoft.com/office/drawing/2014/main" val="3716310662"/>
                    </a:ext>
                  </a:extLst>
                </a:gridCol>
                <a:gridCol w="5419506">
                  <a:extLst>
                    <a:ext uri="{9D8B030D-6E8A-4147-A177-3AD203B41FA5}">
                      <a16:colId xmlns:a16="http://schemas.microsoft.com/office/drawing/2014/main" val="1099295331"/>
                    </a:ext>
                  </a:extLst>
                </a:gridCol>
              </a:tblGrid>
              <a:tr h="335372"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命令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描述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800817892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ls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列出当前目录下的文件和子目录。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160293573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cd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更改当前工作目录。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3223788278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 dirty="0" err="1">
                          <a:effectLst/>
                        </a:rPr>
                        <a:t>pwd</a:t>
                      </a:r>
                      <a:endParaRPr lang="en-US" sz="1300" dirty="0">
                        <a:effectLst/>
                      </a:endParaRP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显示当前工作目录的完整路径。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052199045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mkdir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创建新目录。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675144881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cp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复制文件或目录。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1007946259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mv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 dirty="0">
                          <a:effectLst/>
                        </a:rPr>
                        <a:t>移动或重命名文件或目录。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698262149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rm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删除文件或目录。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042834921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touch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创建一个新文件或更新现有文件的时间戳。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609818934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cat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连接文件并打印到标准输出设备上。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924872544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less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以交互式方式查看和浏览文件内容，支持大文件。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3623289058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grep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在文件中查找指定字符串。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037329565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 dirty="0" err="1">
                          <a:effectLst/>
                        </a:rPr>
                        <a:t>chmod</a:t>
                      </a:r>
                      <a:endParaRPr lang="en-US" sz="1300" dirty="0">
                        <a:effectLst/>
                      </a:endParaRP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修改文件或目录的权限。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455958376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chown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>
                          <a:effectLst/>
                        </a:rPr>
                        <a:t>修改文件或目录的所有者。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3003360140"/>
                  </a:ext>
                </a:extLst>
              </a:tr>
              <a:tr h="33537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chgrp</a:t>
                      </a:r>
                    </a:p>
                  </a:txBody>
                  <a:tcPr marL="89126" marR="89126" marT="41135" marB="41135"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 dirty="0">
                          <a:effectLst/>
                        </a:rPr>
                        <a:t>修改文件或目录的所属组。</a:t>
                      </a:r>
                    </a:p>
                  </a:txBody>
                  <a:tcPr marL="89126" marR="89126" marT="41135" marB="41135" anchor="ctr"/>
                </a:tc>
                <a:extLst>
                  <a:ext uri="{0D108BD9-81ED-4DB2-BD59-A6C34878D82A}">
                    <a16:rowId xmlns:a16="http://schemas.microsoft.com/office/drawing/2014/main" val="283462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18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文件权限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06724" y="1207590"/>
            <a:ext cx="11261715" cy="4150936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600" dirty="0"/>
              <a:t># </a:t>
            </a:r>
            <a:r>
              <a:rPr lang="zh-CN" altLang="en-US" sz="1600" dirty="0"/>
              <a:t>示例</a:t>
            </a:r>
            <a:r>
              <a:rPr lang="en-US" altLang="zh-CN" sz="1600" dirty="0"/>
              <a:t>: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</a:t>
            </a:r>
            <a:r>
              <a:rPr lang="en-US" altLang="zh-CN" sz="1600" dirty="0"/>
              <a:t>------- (600) &lt;--&gt; </a:t>
            </a:r>
            <a:r>
              <a:rPr lang="zh-CN" altLang="en-US" sz="1600" dirty="0"/>
              <a:t>只有属主有读写权限。  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</a:t>
            </a:r>
            <a:r>
              <a:rPr lang="en-US" altLang="zh-CN" sz="1600" dirty="0"/>
              <a:t>-r--r-- (644) &lt;--&gt; </a:t>
            </a:r>
            <a:r>
              <a:rPr lang="zh-CN" altLang="en-US" sz="1600" dirty="0"/>
              <a:t>只有属主有读写权限；而属组用户和其他用户只有读权限。  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rwx</a:t>
            </a:r>
            <a:r>
              <a:rPr lang="en-US" altLang="zh-CN" sz="1600" dirty="0"/>
              <a:t>------ (700) &lt;--&gt; </a:t>
            </a:r>
            <a:r>
              <a:rPr lang="zh-CN" altLang="en-US" sz="1600" dirty="0"/>
              <a:t>只有属主有读、写、执行权限。  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rwxr</a:t>
            </a:r>
            <a:r>
              <a:rPr lang="en-US" altLang="zh-CN" sz="1600" dirty="0"/>
              <a:t>-</a:t>
            </a:r>
            <a:r>
              <a:rPr lang="en-US" altLang="zh-CN" sz="1600" dirty="0" err="1"/>
              <a:t>xr</a:t>
            </a:r>
            <a:r>
              <a:rPr lang="en-US" altLang="zh-CN" sz="1600" dirty="0"/>
              <a:t>-x (755) &lt;--&gt; </a:t>
            </a:r>
            <a:r>
              <a:rPr lang="zh-CN" altLang="en-US" sz="1600" dirty="0"/>
              <a:t>属主有读、写、执行权限；而属组用户和其他用户只有读、执行权限。  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rwx</a:t>
            </a:r>
            <a:r>
              <a:rPr lang="en-US" altLang="zh-CN" sz="1600" dirty="0"/>
              <a:t>--x--x (711) &lt;--&gt; </a:t>
            </a:r>
            <a:r>
              <a:rPr lang="zh-CN" altLang="en-US" sz="1600" dirty="0"/>
              <a:t>属主有读、写、执行权限；而属组用户和其他用户只有执行权限。  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rw-rw-rw</a:t>
            </a:r>
            <a:r>
              <a:rPr lang="en-US" altLang="zh-CN" sz="1600" dirty="0"/>
              <a:t>- (666) &lt;--&gt; </a:t>
            </a:r>
            <a:r>
              <a:rPr lang="zh-CN" altLang="en-US" sz="1600" dirty="0"/>
              <a:t>所有用户都有文件读、写权限。</a:t>
            </a:r>
          </a:p>
          <a:p>
            <a:pPr marL="0" indent="0">
              <a:buNone/>
            </a:pPr>
            <a:r>
              <a:rPr lang="en-US" altLang="zh-CN" sz="1600" dirty="0"/>
              <a:t>-</a:t>
            </a:r>
            <a:r>
              <a:rPr lang="en-US" altLang="zh-CN" sz="1600" dirty="0" err="1"/>
              <a:t>rwxrwxrwx</a:t>
            </a:r>
            <a:r>
              <a:rPr lang="en-US" altLang="zh-CN" sz="1600" dirty="0"/>
              <a:t> (777) &lt;--&gt; </a:t>
            </a:r>
            <a:r>
              <a:rPr lang="zh-CN" altLang="en-US" sz="1600" dirty="0"/>
              <a:t>所有用户都有读、写、执行权限。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A8FCB22-980B-1EAA-352A-1F700565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9" y="1304764"/>
            <a:ext cx="11521280" cy="15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34810"/>
      </p:ext>
    </p:extLst>
  </p:cSld>
  <p:clrMapOvr>
    <a:masterClrMapping/>
  </p:clrMapOvr>
</p:sld>
</file>

<file path=ppt/theme/theme1.xml><?xml version="1.0" encoding="utf-8"?>
<a:theme xmlns:a="http://schemas.openxmlformats.org/drawingml/2006/main" name="培训与认证部-母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87802" tIns="43901" rIns="87802" bIns="43901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CC226774B8D87F4D92D9D1F6859ED44E" ma:contentTypeVersion="0" ma:contentTypeDescription="新建文档。" ma:contentTypeScope="" ma:versionID="15bce46875ac2ce7cb7e987677f92e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adfd09ad98667f9c194c646e97541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BD8AE-C614-4C71-A6E9-9364E002D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E3093B-232B-4C15-AB25-7F1FBE134870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23E6701-3943-4A44-84F3-F772B50888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64690</TotalTime>
  <Words>1877</Words>
  <Application>Microsoft Office PowerPoint</Application>
  <PresentationFormat>宽屏</PresentationFormat>
  <Paragraphs>330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-apple-system</vt:lpstr>
      <vt:lpstr>FrutigerNext LT Light</vt:lpstr>
      <vt:lpstr>FrutigerNext LT Medium</vt:lpstr>
      <vt:lpstr>FrutigerNext LT Regular</vt:lpstr>
      <vt:lpstr>Huawei Sans</vt:lpstr>
      <vt:lpstr>微软雅黑</vt:lpstr>
      <vt:lpstr>Arial</vt:lpstr>
      <vt:lpstr>Wingdings</vt:lpstr>
      <vt:lpstr>培训与认证部-母版</vt:lpstr>
      <vt:lpstr>网络安全渗透测试-Linux常用命令</vt:lpstr>
      <vt:lpstr>PowerPoint 演示文稿</vt:lpstr>
      <vt:lpstr>Linux 发展历程</vt:lpstr>
      <vt:lpstr>Linux 系统目录信息</vt:lpstr>
      <vt:lpstr>Linux 系统信息命令 </vt:lpstr>
      <vt:lpstr>Linux 用户操作</vt:lpstr>
      <vt:lpstr>Linux 进程信息</vt:lpstr>
      <vt:lpstr>Linux 文件操作</vt:lpstr>
      <vt:lpstr>Linux 文件权限</vt:lpstr>
      <vt:lpstr>Linux 网络命令</vt:lpstr>
      <vt:lpstr>Linux 敏感文件</vt:lpstr>
      <vt:lpstr>Linux 敏感文件</vt:lpstr>
      <vt:lpstr>Linux 敏感文件</vt:lpstr>
      <vt:lpstr>Linux 敏感文件</vt:lpstr>
      <vt:lpstr>Linux 设置计划任务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jinfeng</cp:lastModifiedBy>
  <cp:revision>2483</cp:revision>
  <dcterms:created xsi:type="dcterms:W3CDTF">2003-08-21T06:48:56Z</dcterms:created>
  <dcterms:modified xsi:type="dcterms:W3CDTF">2023-09-03T09:45:13Z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(3)scz8jly4U42tys6UpdySl0Tg/b4iV93zvAMnrfw4QirLhkPmgKAasjA5Wquu66C0qQjc8YUP
WLpOeXkgTDpiks8AtBoAIGyibaXjM+k+/OV4jfBu8pai3orJclVsbWoXUDbsI0FVMUaS2cEc
5Fs02gXm70YDcLRVdMUSN+6q+jK6sp9l60PNsw5pykyYo++Jq/bnjh0NGfvY1EeN3sq7lXIL
xl0Ve+iSFNhgaLav+p</vt:lpwstr>
  </property>
  <property fmtid="{D5CDD505-2E9C-101B-9397-08002B2CF9AE}" pid="18" name="_2015_ms_pID_7253431">
    <vt:lpwstr>3jykReLMnLEmVmdA56K2D4I22VN26UJWnFT7vvLvWXiY8iizortwuD
juLScIk9P49I2aHacPkbBvxRMdApaZLTYDW94Dchkwob7dv460K/+QQIIEuBBEiwG5fB5BRJ
N5YDiE4+AscGpxsYTrOMpH4Q7D0JmPbZyH6/knhUkCr29yaPePNpg6JLOS6+W6FXvBcZOQzm
fIZsxH/bC4RyRy7xS1C+DRL+btng280zyg1L</vt:lpwstr>
  </property>
  <property fmtid="{D5CDD505-2E9C-101B-9397-08002B2CF9AE}" pid="19" name="_2015_ms_pID_7253432">
    <vt:lpwstr>UPGAAyNT9jux67CexYRdtElKWExBLzj89wcx
i8T5H+hP3CWO5dDCd6xpAoPdOthvcw==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1553473499</vt:lpwstr>
  </property>
</Properties>
</file>